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5400675" cy="7559675"/>
  <p:notesSz cx="6797675" cy="9926638"/>
  <p:defaultTextStyle>
    <a:defPPr>
      <a:defRPr lang="en-US"/>
    </a:defPPr>
    <a:lvl1pPr marL="0" algn="l" defTabSz="740547" rtl="0" eaLnBrk="1" latinLnBrk="0" hangingPunct="1">
      <a:defRPr sz="1458" kern="1200">
        <a:solidFill>
          <a:schemeClr val="tx1"/>
        </a:solidFill>
        <a:latin typeface="+mn-lt"/>
        <a:ea typeface="+mn-ea"/>
        <a:cs typeface="+mn-cs"/>
      </a:defRPr>
    </a:lvl1pPr>
    <a:lvl2pPr marL="370274" algn="l" defTabSz="740547" rtl="0" eaLnBrk="1" latinLnBrk="0" hangingPunct="1">
      <a:defRPr sz="1458" kern="1200">
        <a:solidFill>
          <a:schemeClr val="tx1"/>
        </a:solidFill>
        <a:latin typeface="+mn-lt"/>
        <a:ea typeface="+mn-ea"/>
        <a:cs typeface="+mn-cs"/>
      </a:defRPr>
    </a:lvl2pPr>
    <a:lvl3pPr marL="740547" algn="l" defTabSz="740547" rtl="0" eaLnBrk="1" latinLnBrk="0" hangingPunct="1">
      <a:defRPr sz="1458" kern="1200">
        <a:solidFill>
          <a:schemeClr val="tx1"/>
        </a:solidFill>
        <a:latin typeface="+mn-lt"/>
        <a:ea typeface="+mn-ea"/>
        <a:cs typeface="+mn-cs"/>
      </a:defRPr>
    </a:lvl3pPr>
    <a:lvl4pPr marL="1110820" algn="l" defTabSz="740547" rtl="0" eaLnBrk="1" latinLnBrk="0" hangingPunct="1">
      <a:defRPr sz="1458" kern="1200">
        <a:solidFill>
          <a:schemeClr val="tx1"/>
        </a:solidFill>
        <a:latin typeface="+mn-lt"/>
        <a:ea typeface="+mn-ea"/>
        <a:cs typeface="+mn-cs"/>
      </a:defRPr>
    </a:lvl4pPr>
    <a:lvl5pPr marL="1481094" algn="l" defTabSz="740547" rtl="0" eaLnBrk="1" latinLnBrk="0" hangingPunct="1">
      <a:defRPr sz="1458" kern="1200">
        <a:solidFill>
          <a:schemeClr val="tx1"/>
        </a:solidFill>
        <a:latin typeface="+mn-lt"/>
        <a:ea typeface="+mn-ea"/>
        <a:cs typeface="+mn-cs"/>
      </a:defRPr>
    </a:lvl5pPr>
    <a:lvl6pPr marL="1851367" algn="l" defTabSz="740547" rtl="0" eaLnBrk="1" latinLnBrk="0" hangingPunct="1">
      <a:defRPr sz="1458" kern="1200">
        <a:solidFill>
          <a:schemeClr val="tx1"/>
        </a:solidFill>
        <a:latin typeface="+mn-lt"/>
        <a:ea typeface="+mn-ea"/>
        <a:cs typeface="+mn-cs"/>
      </a:defRPr>
    </a:lvl6pPr>
    <a:lvl7pPr marL="2221641" algn="l" defTabSz="740547" rtl="0" eaLnBrk="1" latinLnBrk="0" hangingPunct="1">
      <a:defRPr sz="1458" kern="1200">
        <a:solidFill>
          <a:schemeClr val="tx1"/>
        </a:solidFill>
        <a:latin typeface="+mn-lt"/>
        <a:ea typeface="+mn-ea"/>
        <a:cs typeface="+mn-cs"/>
      </a:defRPr>
    </a:lvl7pPr>
    <a:lvl8pPr marL="2591915" algn="l" defTabSz="740547" rtl="0" eaLnBrk="1" latinLnBrk="0" hangingPunct="1">
      <a:defRPr sz="1458" kern="1200">
        <a:solidFill>
          <a:schemeClr val="tx1"/>
        </a:solidFill>
        <a:latin typeface="+mn-lt"/>
        <a:ea typeface="+mn-ea"/>
        <a:cs typeface="+mn-cs"/>
      </a:defRPr>
    </a:lvl8pPr>
    <a:lvl9pPr marL="2962187" algn="l" defTabSz="740547" rtl="0" eaLnBrk="1" latinLnBrk="0" hangingPunct="1">
      <a:defRPr sz="14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1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6166"/>
    <a:srgbClr val="A7D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>
      <p:cViewPr varScale="1">
        <p:scale>
          <a:sx n="100" d="100"/>
          <a:sy n="100" d="100"/>
        </p:scale>
        <p:origin x="2520" y="84"/>
      </p:cViewPr>
      <p:guideLst>
        <p:guide orient="horz" pos="2382"/>
        <p:guide pos="170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2348401"/>
            <a:ext cx="4590574" cy="162043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0102" y="4283816"/>
            <a:ext cx="3780472" cy="1931917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268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37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06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75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4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13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81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50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err="1"/>
              <a:t>gstyle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15490" y="302740"/>
            <a:ext cx="1215152" cy="645022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0034" y="302740"/>
            <a:ext cx="3555444" cy="6450223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616" y="4857793"/>
            <a:ext cx="4590574" cy="1501436"/>
          </a:xfrm>
        </p:spPr>
        <p:txBody>
          <a:bodyPr anchor="t"/>
          <a:lstStyle>
            <a:lvl1pPr algn="l">
              <a:defRPr sz="2352" b="1" cap="all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616" y="3204115"/>
            <a:ext cx="4590574" cy="1653678"/>
          </a:xfrm>
        </p:spPr>
        <p:txBody>
          <a:bodyPr anchor="b"/>
          <a:lstStyle>
            <a:lvl1pPr marL="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1pPr>
            <a:lvl2pPr marL="268834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2pPr>
            <a:lvl3pPr marL="537668" indent="0">
              <a:buNone/>
              <a:defRPr sz="940">
                <a:solidFill>
                  <a:schemeClr val="tx1">
                    <a:tint val="75000"/>
                  </a:schemeClr>
                </a:solidFill>
              </a:defRPr>
            </a:lvl3pPr>
            <a:lvl4pPr marL="806501" indent="0">
              <a:buNone/>
              <a:defRPr sz="824">
                <a:solidFill>
                  <a:schemeClr val="tx1">
                    <a:tint val="75000"/>
                  </a:schemeClr>
                </a:solidFill>
              </a:defRPr>
            </a:lvl4pPr>
            <a:lvl5pPr marL="1075334" indent="0">
              <a:buNone/>
              <a:defRPr sz="824">
                <a:solidFill>
                  <a:schemeClr val="tx1">
                    <a:tint val="75000"/>
                  </a:schemeClr>
                </a:solidFill>
              </a:defRPr>
            </a:lvl5pPr>
            <a:lvl6pPr marL="1344168" indent="0">
              <a:buNone/>
              <a:defRPr sz="824">
                <a:solidFill>
                  <a:schemeClr val="tx1">
                    <a:tint val="75000"/>
                  </a:schemeClr>
                </a:solidFill>
              </a:defRPr>
            </a:lvl6pPr>
            <a:lvl7pPr marL="1613002" indent="0">
              <a:buNone/>
              <a:defRPr sz="824">
                <a:solidFill>
                  <a:schemeClr val="tx1">
                    <a:tint val="75000"/>
                  </a:schemeClr>
                </a:solidFill>
              </a:defRPr>
            </a:lvl7pPr>
            <a:lvl8pPr marL="1881836" indent="0">
              <a:buNone/>
              <a:defRPr sz="824">
                <a:solidFill>
                  <a:schemeClr val="tx1">
                    <a:tint val="75000"/>
                  </a:schemeClr>
                </a:solidFill>
              </a:defRPr>
            </a:lvl8pPr>
            <a:lvl9pPr marL="2150669" indent="0">
              <a:buNone/>
              <a:defRPr sz="8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0034" y="1763926"/>
            <a:ext cx="2385298" cy="4989036"/>
          </a:xfrm>
        </p:spPr>
        <p:txBody>
          <a:bodyPr/>
          <a:lstStyle>
            <a:lvl1pPr>
              <a:defRPr sz="1646"/>
            </a:lvl1pPr>
            <a:lvl2pPr>
              <a:defRPr sz="1412"/>
            </a:lvl2pPr>
            <a:lvl3pPr>
              <a:defRPr sz="1176"/>
            </a:lvl3pPr>
            <a:lvl4pPr>
              <a:defRPr sz="1058"/>
            </a:lvl4pPr>
            <a:lvl5pPr>
              <a:defRPr sz="1058"/>
            </a:lvl5pPr>
            <a:lvl6pPr>
              <a:defRPr sz="1058"/>
            </a:lvl6pPr>
            <a:lvl7pPr>
              <a:defRPr sz="1058"/>
            </a:lvl7pPr>
            <a:lvl8pPr>
              <a:defRPr sz="1058"/>
            </a:lvl8pPr>
            <a:lvl9pPr>
              <a:defRPr sz="1058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5344" y="1763926"/>
            <a:ext cx="2385298" cy="4989036"/>
          </a:xfrm>
        </p:spPr>
        <p:txBody>
          <a:bodyPr/>
          <a:lstStyle>
            <a:lvl1pPr>
              <a:defRPr sz="1646"/>
            </a:lvl1pPr>
            <a:lvl2pPr>
              <a:defRPr sz="1412"/>
            </a:lvl2pPr>
            <a:lvl3pPr>
              <a:defRPr sz="1176"/>
            </a:lvl3pPr>
            <a:lvl4pPr>
              <a:defRPr sz="1058"/>
            </a:lvl4pPr>
            <a:lvl5pPr>
              <a:defRPr sz="1058"/>
            </a:lvl5pPr>
            <a:lvl6pPr>
              <a:defRPr sz="1058"/>
            </a:lvl6pPr>
            <a:lvl7pPr>
              <a:defRPr sz="1058"/>
            </a:lvl7pPr>
            <a:lvl8pPr>
              <a:defRPr sz="1058"/>
            </a:lvl8pPr>
            <a:lvl9pPr>
              <a:defRPr sz="1058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034" y="1692178"/>
            <a:ext cx="2386236" cy="705219"/>
          </a:xfrm>
        </p:spPr>
        <p:txBody>
          <a:bodyPr anchor="b"/>
          <a:lstStyle>
            <a:lvl1pPr marL="0" indent="0">
              <a:buNone/>
              <a:defRPr sz="1412" b="1"/>
            </a:lvl1pPr>
            <a:lvl2pPr marL="268834" indent="0">
              <a:buNone/>
              <a:defRPr sz="1176" b="1"/>
            </a:lvl2pPr>
            <a:lvl3pPr marL="537668" indent="0">
              <a:buNone/>
              <a:defRPr sz="1058" b="1"/>
            </a:lvl3pPr>
            <a:lvl4pPr marL="806501" indent="0">
              <a:buNone/>
              <a:defRPr sz="940" b="1"/>
            </a:lvl4pPr>
            <a:lvl5pPr marL="1075334" indent="0">
              <a:buNone/>
              <a:defRPr sz="940" b="1"/>
            </a:lvl5pPr>
            <a:lvl6pPr marL="1344168" indent="0">
              <a:buNone/>
              <a:defRPr sz="940" b="1"/>
            </a:lvl6pPr>
            <a:lvl7pPr marL="1613002" indent="0">
              <a:buNone/>
              <a:defRPr sz="940" b="1"/>
            </a:lvl7pPr>
            <a:lvl8pPr marL="1881836" indent="0">
              <a:buNone/>
              <a:defRPr sz="940" b="1"/>
            </a:lvl8pPr>
            <a:lvl9pPr marL="2150669" indent="0">
              <a:buNone/>
              <a:defRPr sz="94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0034" y="2397396"/>
            <a:ext cx="2386236" cy="4355564"/>
          </a:xfrm>
        </p:spPr>
        <p:txBody>
          <a:bodyPr/>
          <a:lstStyle>
            <a:lvl1pPr>
              <a:defRPr sz="1412"/>
            </a:lvl1pPr>
            <a:lvl2pPr>
              <a:defRPr sz="1176"/>
            </a:lvl2pPr>
            <a:lvl3pPr>
              <a:defRPr sz="1058"/>
            </a:lvl3pPr>
            <a:lvl4pPr>
              <a:defRPr sz="940"/>
            </a:lvl4pPr>
            <a:lvl5pPr>
              <a:defRPr sz="940"/>
            </a:lvl5pPr>
            <a:lvl6pPr>
              <a:defRPr sz="940"/>
            </a:lvl6pPr>
            <a:lvl7pPr>
              <a:defRPr sz="940"/>
            </a:lvl7pPr>
            <a:lvl8pPr>
              <a:defRPr sz="940"/>
            </a:lvl8pPr>
            <a:lvl9pPr>
              <a:defRPr sz="94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43468" y="1692178"/>
            <a:ext cx="2387173" cy="705219"/>
          </a:xfrm>
        </p:spPr>
        <p:txBody>
          <a:bodyPr anchor="b"/>
          <a:lstStyle>
            <a:lvl1pPr marL="0" indent="0">
              <a:buNone/>
              <a:defRPr sz="1412" b="1"/>
            </a:lvl1pPr>
            <a:lvl2pPr marL="268834" indent="0">
              <a:buNone/>
              <a:defRPr sz="1176" b="1"/>
            </a:lvl2pPr>
            <a:lvl3pPr marL="537668" indent="0">
              <a:buNone/>
              <a:defRPr sz="1058" b="1"/>
            </a:lvl3pPr>
            <a:lvl4pPr marL="806501" indent="0">
              <a:buNone/>
              <a:defRPr sz="940" b="1"/>
            </a:lvl4pPr>
            <a:lvl5pPr marL="1075334" indent="0">
              <a:buNone/>
              <a:defRPr sz="940" b="1"/>
            </a:lvl5pPr>
            <a:lvl6pPr marL="1344168" indent="0">
              <a:buNone/>
              <a:defRPr sz="940" b="1"/>
            </a:lvl6pPr>
            <a:lvl7pPr marL="1613002" indent="0">
              <a:buNone/>
              <a:defRPr sz="940" b="1"/>
            </a:lvl7pPr>
            <a:lvl8pPr marL="1881836" indent="0">
              <a:buNone/>
              <a:defRPr sz="940" b="1"/>
            </a:lvl8pPr>
            <a:lvl9pPr marL="2150669" indent="0">
              <a:buNone/>
              <a:defRPr sz="94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43468" y="2397396"/>
            <a:ext cx="2387173" cy="4355564"/>
          </a:xfrm>
        </p:spPr>
        <p:txBody>
          <a:bodyPr/>
          <a:lstStyle>
            <a:lvl1pPr>
              <a:defRPr sz="1412"/>
            </a:lvl1pPr>
            <a:lvl2pPr>
              <a:defRPr sz="1176"/>
            </a:lvl2pPr>
            <a:lvl3pPr>
              <a:defRPr sz="1058"/>
            </a:lvl3pPr>
            <a:lvl4pPr>
              <a:defRPr sz="940"/>
            </a:lvl4pPr>
            <a:lvl5pPr>
              <a:defRPr sz="940"/>
            </a:lvl5pPr>
            <a:lvl6pPr>
              <a:defRPr sz="940"/>
            </a:lvl6pPr>
            <a:lvl7pPr>
              <a:defRPr sz="940"/>
            </a:lvl7pPr>
            <a:lvl8pPr>
              <a:defRPr sz="940"/>
            </a:lvl8pPr>
            <a:lvl9pPr>
              <a:defRPr sz="94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035" y="300988"/>
            <a:ext cx="1776785" cy="1280945"/>
          </a:xfrm>
        </p:spPr>
        <p:txBody>
          <a:bodyPr anchor="b"/>
          <a:lstStyle>
            <a:lvl1pPr algn="l">
              <a:defRPr sz="1176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1514" y="300988"/>
            <a:ext cx="3019128" cy="6451973"/>
          </a:xfrm>
        </p:spPr>
        <p:txBody>
          <a:bodyPr/>
          <a:lstStyle>
            <a:lvl1pPr>
              <a:defRPr sz="1882"/>
            </a:lvl1pPr>
            <a:lvl2pPr>
              <a:defRPr sz="1646"/>
            </a:lvl2pPr>
            <a:lvl3pPr>
              <a:defRPr sz="1412"/>
            </a:lvl3pPr>
            <a:lvl4pPr>
              <a:defRPr sz="1176"/>
            </a:lvl4pPr>
            <a:lvl5pPr>
              <a:defRPr sz="1176"/>
            </a:lvl5pPr>
            <a:lvl6pPr>
              <a:defRPr sz="1176"/>
            </a:lvl6pPr>
            <a:lvl7pPr>
              <a:defRPr sz="1176"/>
            </a:lvl7pPr>
            <a:lvl8pPr>
              <a:defRPr sz="1176"/>
            </a:lvl8pPr>
            <a:lvl9pPr>
              <a:defRPr sz="1176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0035" y="1581933"/>
            <a:ext cx="1776785" cy="5171028"/>
          </a:xfrm>
        </p:spPr>
        <p:txBody>
          <a:bodyPr/>
          <a:lstStyle>
            <a:lvl1pPr marL="0" indent="0">
              <a:buNone/>
              <a:defRPr sz="824"/>
            </a:lvl1pPr>
            <a:lvl2pPr marL="268834" indent="0">
              <a:buNone/>
              <a:defRPr sz="706"/>
            </a:lvl2pPr>
            <a:lvl3pPr marL="537668" indent="0">
              <a:buNone/>
              <a:defRPr sz="588"/>
            </a:lvl3pPr>
            <a:lvl4pPr marL="806501" indent="0">
              <a:buNone/>
              <a:defRPr sz="530"/>
            </a:lvl4pPr>
            <a:lvl5pPr marL="1075334" indent="0">
              <a:buNone/>
              <a:defRPr sz="530"/>
            </a:lvl5pPr>
            <a:lvl6pPr marL="1344168" indent="0">
              <a:buNone/>
              <a:defRPr sz="530"/>
            </a:lvl6pPr>
            <a:lvl7pPr marL="1613002" indent="0">
              <a:buNone/>
              <a:defRPr sz="530"/>
            </a:lvl7pPr>
            <a:lvl8pPr marL="1881836" indent="0">
              <a:buNone/>
              <a:defRPr sz="530"/>
            </a:lvl8pPr>
            <a:lvl9pPr marL="2150669" indent="0">
              <a:buNone/>
              <a:defRPr sz="53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570" y="5291773"/>
            <a:ext cx="3240405" cy="624724"/>
          </a:xfrm>
        </p:spPr>
        <p:txBody>
          <a:bodyPr anchor="b"/>
          <a:lstStyle>
            <a:lvl1pPr algn="l">
              <a:defRPr sz="1176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58570" y="675471"/>
            <a:ext cx="3240405" cy="4535805"/>
          </a:xfrm>
        </p:spPr>
        <p:txBody>
          <a:bodyPr/>
          <a:lstStyle>
            <a:lvl1pPr marL="0" indent="0">
              <a:buNone/>
              <a:defRPr sz="1882"/>
            </a:lvl1pPr>
            <a:lvl2pPr marL="268834" indent="0">
              <a:buNone/>
              <a:defRPr sz="1646"/>
            </a:lvl2pPr>
            <a:lvl3pPr marL="537668" indent="0">
              <a:buNone/>
              <a:defRPr sz="1412"/>
            </a:lvl3pPr>
            <a:lvl4pPr marL="806501" indent="0">
              <a:buNone/>
              <a:defRPr sz="1176"/>
            </a:lvl4pPr>
            <a:lvl5pPr marL="1075334" indent="0">
              <a:buNone/>
              <a:defRPr sz="1176"/>
            </a:lvl5pPr>
            <a:lvl6pPr marL="1344168" indent="0">
              <a:buNone/>
              <a:defRPr sz="1176"/>
            </a:lvl6pPr>
            <a:lvl7pPr marL="1613002" indent="0">
              <a:buNone/>
              <a:defRPr sz="1176"/>
            </a:lvl7pPr>
            <a:lvl8pPr marL="1881836" indent="0">
              <a:buNone/>
              <a:defRPr sz="1176"/>
            </a:lvl8pPr>
            <a:lvl9pPr marL="2150669" indent="0">
              <a:buNone/>
              <a:defRPr sz="1176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8570" y="5916498"/>
            <a:ext cx="3240405" cy="887211"/>
          </a:xfrm>
        </p:spPr>
        <p:txBody>
          <a:bodyPr/>
          <a:lstStyle>
            <a:lvl1pPr marL="0" indent="0">
              <a:buNone/>
              <a:defRPr sz="824"/>
            </a:lvl1pPr>
            <a:lvl2pPr marL="268834" indent="0">
              <a:buNone/>
              <a:defRPr sz="706"/>
            </a:lvl2pPr>
            <a:lvl3pPr marL="537668" indent="0">
              <a:buNone/>
              <a:defRPr sz="588"/>
            </a:lvl3pPr>
            <a:lvl4pPr marL="806501" indent="0">
              <a:buNone/>
              <a:defRPr sz="530"/>
            </a:lvl4pPr>
            <a:lvl5pPr marL="1075334" indent="0">
              <a:buNone/>
              <a:defRPr sz="530"/>
            </a:lvl5pPr>
            <a:lvl6pPr marL="1344168" indent="0">
              <a:buNone/>
              <a:defRPr sz="530"/>
            </a:lvl6pPr>
            <a:lvl7pPr marL="1613002" indent="0">
              <a:buNone/>
              <a:defRPr sz="530"/>
            </a:lvl7pPr>
            <a:lvl8pPr marL="1881836" indent="0">
              <a:buNone/>
              <a:defRPr sz="530"/>
            </a:lvl8pPr>
            <a:lvl9pPr marL="2150669" indent="0">
              <a:buNone/>
              <a:defRPr sz="53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0035" y="302737"/>
            <a:ext cx="4860608" cy="12599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035" y="1763926"/>
            <a:ext cx="4860608" cy="4989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0034" y="7006700"/>
            <a:ext cx="12601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724C-E7A2-4A6D-A4BD-CDB6C1C03172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45233" y="7006700"/>
            <a:ext cx="171021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70483" y="7006700"/>
            <a:ext cx="12601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3A10D-7D5E-4932-A76F-CD1632FD3D96}" type="slidenum">
              <a:rPr lang="en-US" smtClean="0"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37668" rtl="0" eaLnBrk="1" latinLnBrk="0" hangingPunct="1">
        <a:spcBef>
          <a:spcPct val="0"/>
        </a:spcBef>
        <a:buNone/>
        <a:defRPr sz="25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1626" indent="-201626" algn="l" defTabSz="537668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1pPr>
      <a:lvl2pPr marL="436855" indent="-168021" algn="l" defTabSz="537668" rtl="0" eaLnBrk="1" latinLnBrk="0" hangingPunct="1">
        <a:spcBef>
          <a:spcPct val="20000"/>
        </a:spcBef>
        <a:buFont typeface="Arial" pitchFamily="34" charset="0"/>
        <a:buChar char="–"/>
        <a:defRPr sz="1646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indent="-134417" algn="l" defTabSz="537668" rtl="0" eaLnBrk="1" latinLnBrk="0" hangingPunct="1">
        <a:spcBef>
          <a:spcPct val="20000"/>
        </a:spcBef>
        <a:buFont typeface="Arial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3pPr>
      <a:lvl4pPr marL="940918" indent="-134417" algn="l" defTabSz="537668" rtl="0" eaLnBrk="1" latinLnBrk="0" hangingPunct="1">
        <a:spcBef>
          <a:spcPct val="20000"/>
        </a:spcBef>
        <a:buFont typeface="Arial" pitchFamily="34" charset="0"/>
        <a:buChar char="–"/>
        <a:defRPr sz="1176" kern="1200">
          <a:solidFill>
            <a:schemeClr val="tx1"/>
          </a:solidFill>
          <a:latin typeface="+mn-lt"/>
          <a:ea typeface="+mn-ea"/>
          <a:cs typeface="+mn-cs"/>
        </a:defRPr>
      </a:lvl4pPr>
      <a:lvl5pPr marL="1209752" indent="-134417" algn="l" defTabSz="537668" rtl="0" eaLnBrk="1" latinLnBrk="0" hangingPunct="1">
        <a:spcBef>
          <a:spcPct val="20000"/>
        </a:spcBef>
        <a:buFont typeface="Arial" pitchFamily="34" charset="0"/>
        <a:buChar char="»"/>
        <a:defRPr sz="1176" kern="1200">
          <a:solidFill>
            <a:schemeClr val="tx1"/>
          </a:solidFill>
          <a:latin typeface="+mn-lt"/>
          <a:ea typeface="+mn-ea"/>
          <a:cs typeface="+mn-cs"/>
        </a:defRPr>
      </a:lvl5pPr>
      <a:lvl6pPr marL="1478585" indent="-134417" algn="l" defTabSz="537668" rtl="0" eaLnBrk="1" latinLnBrk="0" hangingPunct="1">
        <a:spcBef>
          <a:spcPct val="20000"/>
        </a:spcBef>
        <a:buFont typeface="Arial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6pPr>
      <a:lvl7pPr marL="1747418" indent="-134417" algn="l" defTabSz="537668" rtl="0" eaLnBrk="1" latinLnBrk="0" hangingPunct="1">
        <a:spcBef>
          <a:spcPct val="20000"/>
        </a:spcBef>
        <a:buFont typeface="Arial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7pPr>
      <a:lvl8pPr marL="2016252" indent="-134417" algn="l" defTabSz="537668" rtl="0" eaLnBrk="1" latinLnBrk="0" hangingPunct="1">
        <a:spcBef>
          <a:spcPct val="20000"/>
        </a:spcBef>
        <a:buFont typeface="Arial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8pPr>
      <a:lvl9pPr marL="2285086" indent="-134417" algn="l" defTabSz="537668" rtl="0" eaLnBrk="1" latinLnBrk="0" hangingPunct="1">
        <a:spcBef>
          <a:spcPct val="20000"/>
        </a:spcBef>
        <a:buFont typeface="Arial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7668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1pPr>
      <a:lvl2pPr marL="268834" algn="l" defTabSz="537668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2pPr>
      <a:lvl3pPr marL="537668" algn="l" defTabSz="537668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3pPr>
      <a:lvl4pPr marL="806501" algn="l" defTabSz="537668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4pPr>
      <a:lvl5pPr marL="1075334" algn="l" defTabSz="537668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5pPr>
      <a:lvl6pPr marL="1344168" algn="l" defTabSz="537668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6pPr>
      <a:lvl7pPr marL="1613002" algn="l" defTabSz="537668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7pPr>
      <a:lvl8pPr marL="1881836" algn="l" defTabSz="537668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8pPr>
      <a:lvl9pPr marL="2150669" algn="l" defTabSz="537668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eCCt2nu-zfGCCGY3aRXWAN0ePnhaSFCsWzrJn-0tGafUI_bg/viewform?usp=dialo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ecretariat@swiss-paediatrics.or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39" b="-484"/>
          <a:stretch/>
        </p:blipFill>
        <p:spPr>
          <a:xfrm>
            <a:off x="-17983" y="-1"/>
            <a:ext cx="5526632" cy="7612791"/>
          </a:xfrm>
          <a:prstGeom prst="rect">
            <a:avLst/>
          </a:prstGeom>
        </p:spPr>
      </p:pic>
      <p:sp>
        <p:nvSpPr>
          <p:cNvPr id="9" name="officeArt object"/>
          <p:cNvSpPr txBox="1">
            <a:spLocks/>
          </p:cNvSpPr>
          <p:nvPr/>
        </p:nvSpPr>
        <p:spPr bwMode="auto">
          <a:xfrm>
            <a:off x="1811338" y="3546157"/>
            <a:ext cx="1778000" cy="46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rot="0" vert="horz" wrap="square" lIns="50800" tIns="50800" rIns="50800" bIns="50800" anchor="t" anchorCtr="0" upright="1">
            <a:noAutofit/>
          </a:bodyPr>
          <a:lstStyle/>
          <a:p>
            <a:r>
              <a:rPr lang="fr-FR" sz="1100" dirty="0">
                <a:solidFill>
                  <a:srgbClr val="000000"/>
                </a:solidFill>
                <a:latin typeface="Helvetica Neue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fr-CH" sz="1100" dirty="0">
              <a:solidFill>
                <a:srgbClr val="000000"/>
              </a:solidFill>
              <a:latin typeface="Helvetica Neue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8070" y="2545159"/>
            <a:ext cx="4824536" cy="4413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400" dirty="0">
                <a:solidFill>
                  <a:schemeClr val="bg1"/>
                </a:solidFill>
              </a:rPr>
              <a:t>Unité d’endocrinologie, diabétologie et obésité pédiatrique</a:t>
            </a:r>
          </a:p>
          <a:p>
            <a:pPr algn="ctr"/>
            <a:endParaRPr lang="fr-CH" dirty="0">
              <a:solidFill>
                <a:schemeClr val="bg1"/>
              </a:solidFill>
            </a:endParaRPr>
          </a:p>
          <a:p>
            <a:pPr algn="ctr"/>
            <a:r>
              <a:rPr lang="fr-CH" sz="1600" b="1" dirty="0">
                <a:solidFill>
                  <a:srgbClr val="FFFF00"/>
                </a:solidFill>
              </a:rPr>
              <a:t>Journée de formation pour la thérapie individuelle multidisciplinaire</a:t>
            </a:r>
          </a:p>
          <a:p>
            <a:pPr algn="ctr"/>
            <a:r>
              <a:rPr lang="fr-CH" sz="1600" b="1" dirty="0">
                <a:solidFill>
                  <a:srgbClr val="FFFF00"/>
                </a:solidFill>
              </a:rPr>
              <a:t>de l’obésité de l’enfant</a:t>
            </a:r>
          </a:p>
          <a:p>
            <a:pPr algn="ctr"/>
            <a:endParaRPr lang="fr-CH" sz="1400" b="1" dirty="0">
              <a:solidFill>
                <a:schemeClr val="bg1"/>
              </a:solidFill>
            </a:endParaRPr>
          </a:p>
          <a:p>
            <a:pPr algn="ctr"/>
            <a:endParaRPr lang="fr-FR" sz="1400" b="1" dirty="0">
              <a:solidFill>
                <a:schemeClr val="bg1"/>
              </a:solidFill>
            </a:endParaRP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Jeudi 13 mars 2025 de 8h30 à 12h00 et de 13h15 à 17h</a:t>
            </a:r>
          </a:p>
          <a:p>
            <a:pPr algn="ctr"/>
            <a:endParaRPr lang="fr-FR" sz="1400" b="1" dirty="0">
              <a:solidFill>
                <a:schemeClr val="bg1"/>
              </a:solidFill>
            </a:endParaRP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Hôpital de l’Enfance (HEL)</a:t>
            </a: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Ch. de Montétan 16 – 1004 Lausanne </a:t>
            </a: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Auditoire, 4</a:t>
            </a:r>
            <a:r>
              <a:rPr lang="fr-FR" sz="1400" b="1" baseline="30000" dirty="0">
                <a:solidFill>
                  <a:schemeClr val="bg1"/>
                </a:solidFill>
              </a:rPr>
              <a:t>ème</a:t>
            </a:r>
            <a:r>
              <a:rPr lang="fr-FR" sz="1400" b="1" dirty="0">
                <a:solidFill>
                  <a:schemeClr val="bg1"/>
                </a:solidFill>
              </a:rPr>
              <a:t> étage du bâtiment administratif</a:t>
            </a:r>
          </a:p>
          <a:p>
            <a:pPr algn="ctr"/>
            <a:endParaRPr lang="fr-FR" sz="1400" b="1" dirty="0">
              <a:solidFill>
                <a:schemeClr val="bg1"/>
              </a:solidFill>
            </a:endParaRPr>
          </a:p>
          <a:p>
            <a:pPr algn="ctr"/>
            <a:r>
              <a:rPr lang="fr-FR" sz="1400" b="1" dirty="0">
                <a:solidFill>
                  <a:schemeClr val="bg1"/>
                </a:solidFill>
                <a:hlinkClick r:id="rId3"/>
              </a:rPr>
              <a:t>Inscription</a:t>
            </a:r>
            <a:endParaRPr lang="fr-FR" sz="1400" dirty="0">
              <a:solidFill>
                <a:schemeClr val="bg1"/>
              </a:solidFill>
            </a:endParaRPr>
          </a:p>
          <a:p>
            <a:endParaRPr lang="fr-FR" sz="1200" dirty="0">
              <a:solidFill>
                <a:schemeClr val="bg1"/>
              </a:solidFill>
            </a:endParaRPr>
          </a:p>
          <a:p>
            <a:endParaRPr lang="fr-FR" sz="1200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sz="1050" dirty="0">
              <a:solidFill>
                <a:schemeClr val="bg1"/>
              </a:solidFill>
            </a:endParaRPr>
          </a:p>
          <a:p>
            <a:endParaRPr lang="fr-CH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4073" y="107429"/>
            <a:ext cx="4824536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fr-FR" sz="1000" b="1" dirty="0"/>
              <a:t>Programme du jeudi 13 mars 2025 :</a:t>
            </a:r>
          </a:p>
          <a:p>
            <a:pPr>
              <a:buNone/>
            </a:pPr>
            <a:endParaRPr lang="fr-FR" sz="1000" dirty="0"/>
          </a:p>
          <a:p>
            <a:pPr>
              <a:buNone/>
            </a:pPr>
            <a:r>
              <a:rPr lang="fr-FR" sz="1000" dirty="0"/>
              <a:t>08h30		</a:t>
            </a:r>
            <a:r>
              <a:rPr lang="fr-FR" sz="1000" b="1" dirty="0"/>
              <a:t>Accueil et introduction</a:t>
            </a:r>
          </a:p>
          <a:p>
            <a:pPr>
              <a:buNone/>
            </a:pPr>
            <a:r>
              <a:rPr lang="fr-FR" sz="1000" dirty="0"/>
              <a:t>		Dr MC Antoniou et Dr Inge Ruiz, unité d’endocrinologie, 		diabétologie et obésité , DFME, CHUV</a:t>
            </a:r>
          </a:p>
          <a:p>
            <a:pPr>
              <a:buNone/>
            </a:pPr>
            <a:endParaRPr lang="fr-FR" sz="1000" dirty="0"/>
          </a:p>
          <a:p>
            <a:pPr>
              <a:buNone/>
            </a:pPr>
            <a:r>
              <a:rPr lang="fr-FR" sz="1000" dirty="0"/>
              <a:t>08h35 - 09h15	</a:t>
            </a:r>
            <a:r>
              <a:rPr lang="fr-FR" sz="1000" b="1" dirty="0"/>
              <a:t>Prévention de l’obésité</a:t>
            </a:r>
          </a:p>
          <a:p>
            <a:pPr>
              <a:buNone/>
            </a:pPr>
            <a:r>
              <a:rPr lang="fr-FR" sz="1000" dirty="0"/>
              <a:t>		Mme Sybille Schenk, diététicienne, service 		                     d’obstétrique, CHUV</a:t>
            </a:r>
          </a:p>
          <a:p>
            <a:endParaRPr lang="fr-FR" sz="1000" dirty="0"/>
          </a:p>
          <a:p>
            <a:r>
              <a:rPr lang="fr-FR" sz="1000" dirty="0"/>
              <a:t>09h15-10h00	</a:t>
            </a:r>
            <a:r>
              <a:rPr lang="fr-FR" sz="1000" b="1" dirty="0"/>
              <a:t>Bilan étiologique, complications et prise en charge   		de l’obésité pédiatrique</a:t>
            </a:r>
          </a:p>
          <a:p>
            <a:pPr>
              <a:buNone/>
            </a:pPr>
            <a:r>
              <a:rPr lang="fr-FR" sz="1000" dirty="0"/>
              <a:t>		Dr MC Antoniou et Dr Inge Ruiz, unité d’endocrinologie, 		diabétologie et obésité , DFME, CHUV</a:t>
            </a:r>
            <a:endParaRPr lang="fr-CH" sz="1000" dirty="0"/>
          </a:p>
          <a:p>
            <a:pPr>
              <a:buNone/>
            </a:pPr>
            <a:endParaRPr lang="fr-FR" sz="1000" dirty="0"/>
          </a:p>
          <a:p>
            <a:pPr>
              <a:buNone/>
            </a:pPr>
            <a:r>
              <a:rPr lang="fr-FR" sz="1000" dirty="0"/>
              <a:t>10h00 - 10h30                   </a:t>
            </a:r>
            <a:r>
              <a:rPr lang="fr-FR" sz="1000" b="1" dirty="0"/>
              <a:t>Pause</a:t>
            </a:r>
            <a:r>
              <a:rPr lang="fr-FR" sz="1000" dirty="0"/>
              <a:t>		</a:t>
            </a:r>
          </a:p>
          <a:p>
            <a:pPr>
              <a:buNone/>
            </a:pPr>
            <a:r>
              <a:rPr lang="fr-FR" sz="1000" dirty="0"/>
              <a:t>		</a:t>
            </a:r>
            <a:endParaRPr lang="fr-FR" sz="1000" b="1" dirty="0"/>
          </a:p>
          <a:p>
            <a:pPr>
              <a:buNone/>
            </a:pPr>
            <a:r>
              <a:rPr lang="fr-FR" sz="1000" dirty="0"/>
              <a:t>10h30 - 11h00</a:t>
            </a:r>
            <a:r>
              <a:rPr lang="fr-FR" sz="1000" b="1" dirty="0"/>
              <a:t>	Activité physique: quelles solutions?</a:t>
            </a:r>
            <a:endParaRPr lang="fr-FR" sz="1000" dirty="0"/>
          </a:p>
          <a:p>
            <a:r>
              <a:rPr lang="fr-FR" sz="1000" dirty="0"/>
              <a:t>		M. V. Clément, maître de sport en activités 			physiques adaptées, unité d’endocrinologie, 			diabétologie et obésité , DFME, CHUV </a:t>
            </a:r>
            <a:r>
              <a:rPr lang="fr-FR" sz="1000" b="1" dirty="0"/>
              <a:t>	</a:t>
            </a:r>
          </a:p>
          <a:p>
            <a:pPr>
              <a:buNone/>
            </a:pPr>
            <a:endParaRPr lang="fr-FR" sz="1000" dirty="0"/>
          </a:p>
          <a:p>
            <a:pPr>
              <a:buNone/>
            </a:pPr>
            <a:r>
              <a:rPr lang="fr-FR" sz="1000" dirty="0"/>
              <a:t>11h00 - 11h30	</a:t>
            </a:r>
            <a:r>
              <a:rPr lang="fr-FR" sz="1000" b="1" dirty="0"/>
              <a:t>Alimentation et comportement alimentaire</a:t>
            </a:r>
          </a:p>
          <a:p>
            <a:pPr>
              <a:buNone/>
            </a:pPr>
            <a:r>
              <a:rPr lang="fr-FR" sz="1000" dirty="0"/>
              <a:t>		Mmes M. Lenzser &amp; </a:t>
            </a:r>
            <a:r>
              <a:rPr lang="fr-FR" sz="1000" dirty="0" err="1"/>
              <a:t>G.Bagnoud</a:t>
            </a:r>
            <a:r>
              <a:rPr lang="fr-FR" sz="1000" dirty="0"/>
              <a:t>, diététiciennes, unité  		d’endocrinologie, diabétologie et obésité, DFME, CHUV</a:t>
            </a:r>
          </a:p>
          <a:p>
            <a:pPr>
              <a:buNone/>
            </a:pPr>
            <a:endParaRPr lang="fr-FR" sz="1000" dirty="0"/>
          </a:p>
          <a:p>
            <a:pPr>
              <a:buNone/>
            </a:pPr>
            <a:r>
              <a:rPr lang="fr-FR" sz="1000" dirty="0"/>
              <a:t>11h30-12h00	</a:t>
            </a:r>
            <a:r>
              <a:rPr lang="fr-FR" sz="1000" b="1" dirty="0"/>
              <a:t>Harcèlement scolaire chez le patient atteint 			d’obésité</a:t>
            </a:r>
          </a:p>
          <a:p>
            <a:pPr>
              <a:buNone/>
            </a:pPr>
            <a:r>
              <a:rPr lang="fr-FR" sz="1000" dirty="0"/>
              <a:t>		Mmes M. </a:t>
            </a:r>
            <a:r>
              <a:rPr lang="fr-FR" sz="1000" dirty="0" err="1"/>
              <a:t>Rouffaer-Coppex</a:t>
            </a:r>
            <a:r>
              <a:rPr lang="fr-FR" sz="1000" dirty="0"/>
              <a:t> et L. </a:t>
            </a:r>
            <a:r>
              <a:rPr lang="fr-FR" sz="1000" dirty="0" err="1"/>
              <a:t>Camponovo</a:t>
            </a:r>
            <a:r>
              <a:rPr lang="fr-FR" sz="1000" dirty="0"/>
              <a:t>, 			psychologues, unité  d’endocrinologie, diabétologie et 		obésité, DFME, CHUV</a:t>
            </a:r>
          </a:p>
          <a:p>
            <a:pPr>
              <a:buNone/>
            </a:pPr>
            <a:endParaRPr lang="fr-FR" sz="1000" b="1" i="1" dirty="0"/>
          </a:p>
          <a:p>
            <a:pPr>
              <a:buNone/>
            </a:pPr>
            <a:r>
              <a:rPr lang="fr-FR" sz="1000" dirty="0"/>
              <a:t>12h00-13h15</a:t>
            </a:r>
            <a:r>
              <a:rPr lang="fr-FR" sz="1000" b="1" i="1" dirty="0"/>
              <a:t>	</a:t>
            </a:r>
            <a:r>
              <a:rPr lang="fr-FR" sz="1000" b="1" dirty="0"/>
              <a:t>Pause repas		</a:t>
            </a:r>
          </a:p>
          <a:p>
            <a:pPr>
              <a:buNone/>
            </a:pPr>
            <a:endParaRPr lang="fr-FR" sz="1000" b="1" i="1" dirty="0"/>
          </a:p>
          <a:p>
            <a:pPr>
              <a:buNone/>
            </a:pPr>
            <a:r>
              <a:rPr lang="fr-FR" sz="1000" b="1" i="1" dirty="0"/>
              <a:t>Ateliers avec cas pratiques</a:t>
            </a:r>
          </a:p>
          <a:p>
            <a:endParaRPr lang="fr-FR" sz="1000" b="1" i="1" dirty="0"/>
          </a:p>
          <a:p>
            <a:pPr>
              <a:buNone/>
            </a:pPr>
            <a:r>
              <a:rPr lang="fr-FR" sz="1000" dirty="0"/>
              <a:t>13h15 - 15h00	</a:t>
            </a:r>
            <a:r>
              <a:rPr lang="fr-FR" sz="1000" b="1" dirty="0"/>
              <a:t>Traitement par analogues de GLP-1, quelle prise en 		charge médicale, diététique, psychologique et 			d’activité physique adaptée </a:t>
            </a:r>
            <a:r>
              <a:rPr lang="fr-FR" sz="1000" dirty="0"/>
              <a:t>		</a:t>
            </a:r>
          </a:p>
          <a:p>
            <a:r>
              <a:rPr lang="fr-FR" sz="1000" b="1" dirty="0"/>
              <a:t>	</a:t>
            </a:r>
            <a:r>
              <a:rPr lang="fr-FR" sz="1000" dirty="0"/>
              <a:t>	Dr MC Antoniou et Dr Inge Ruiz, Mmes M. Lenzser &amp; 		</a:t>
            </a:r>
            <a:r>
              <a:rPr lang="fr-FR" sz="1000" dirty="0" err="1"/>
              <a:t>G.Bagnoud</a:t>
            </a:r>
            <a:r>
              <a:rPr lang="fr-FR" sz="1000" dirty="0"/>
              <a:t>,  M. </a:t>
            </a:r>
            <a:r>
              <a:rPr lang="fr-FR" sz="1000" dirty="0" err="1"/>
              <a:t>Rouffaer-Coppex</a:t>
            </a:r>
            <a:r>
              <a:rPr lang="fr-FR" sz="1000" dirty="0"/>
              <a:t> et L. </a:t>
            </a:r>
            <a:r>
              <a:rPr lang="fr-FR" sz="1000" dirty="0" err="1"/>
              <a:t>Camponovo</a:t>
            </a:r>
            <a:r>
              <a:rPr lang="fr-FR" sz="1000" dirty="0"/>
              <a:t>, 		                     DFME, CHUV</a:t>
            </a:r>
          </a:p>
          <a:p>
            <a:r>
              <a:rPr lang="fr-FR" sz="1000" dirty="0"/>
              <a:t>15h00 - 15h15</a:t>
            </a:r>
            <a:r>
              <a:rPr lang="fr-FR" sz="1000" b="1" dirty="0"/>
              <a:t>	Pause</a:t>
            </a:r>
            <a:endParaRPr lang="fr-FR" sz="1000" b="1" i="1" dirty="0"/>
          </a:p>
          <a:p>
            <a:pPr>
              <a:buNone/>
            </a:pPr>
            <a:endParaRPr lang="fr-FR" sz="1000" dirty="0"/>
          </a:p>
          <a:p>
            <a:pPr>
              <a:buNone/>
            </a:pPr>
            <a:r>
              <a:rPr lang="fr-FR" sz="1000" dirty="0"/>
              <a:t>15h15 - 16h45 </a:t>
            </a:r>
            <a:r>
              <a:rPr lang="fr-FR" sz="1000" b="1" dirty="0"/>
              <a:t>	Table ronde et discussion de cas cliniques</a:t>
            </a:r>
            <a:endParaRPr lang="fr-FR" sz="1000" dirty="0"/>
          </a:p>
          <a:p>
            <a:r>
              <a:rPr lang="fr-FR" sz="1000" dirty="0"/>
              <a:t>		Tous les intervenants</a:t>
            </a:r>
          </a:p>
          <a:p>
            <a:pPr>
              <a:buNone/>
            </a:pPr>
            <a:endParaRPr lang="fr-FR" sz="1000" dirty="0"/>
          </a:p>
          <a:p>
            <a:pPr>
              <a:buNone/>
            </a:pPr>
            <a:r>
              <a:rPr lang="fr-FR" sz="1000" dirty="0"/>
              <a:t>16h45 - 17h00 	</a:t>
            </a:r>
            <a:r>
              <a:rPr lang="fr-FR" sz="1000" b="1" dirty="0"/>
              <a:t>Bilan et conclusion de la formation</a:t>
            </a:r>
          </a:p>
          <a:p>
            <a:pPr>
              <a:buNone/>
            </a:pPr>
            <a:r>
              <a:rPr lang="fr-FR" sz="1000" b="1" dirty="0"/>
              <a:t>		</a:t>
            </a:r>
          </a:p>
          <a:p>
            <a:pPr>
              <a:buNone/>
            </a:pPr>
            <a:endParaRPr lang="fr-FR" sz="1000" b="1" dirty="0"/>
          </a:p>
          <a:p>
            <a:pPr>
              <a:buNone/>
            </a:pPr>
            <a:endParaRPr lang="fr-FR" sz="1000" b="1" dirty="0"/>
          </a:p>
          <a:p>
            <a:pPr>
              <a:buNone/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4051777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687"/>
          <a:stretch/>
        </p:blipFill>
        <p:spPr>
          <a:xfrm>
            <a:off x="5076601" y="6804173"/>
            <a:ext cx="225676" cy="48577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1784" y="492868"/>
            <a:ext cx="4896544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740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La journée est destinée aux médecins, pédiatres, psychologues, diététiciennes et aux équipes de professionnels de santé qui souhaitent collaborer pour la prise en charge des enfants obèses.</a:t>
            </a:r>
          </a:p>
          <a:p>
            <a:pPr marL="0" marR="0" lvl="0" indent="0" algn="just" defTabSz="740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algn="just">
              <a:defRPr/>
            </a:pPr>
            <a:r>
              <a:rPr lang="fr-CH" sz="1050" b="1" dirty="0">
                <a:solidFill>
                  <a:prstClr val="black"/>
                </a:solidFill>
              </a:rPr>
              <a:t>Coût de la journée complète : CHF 250.– pour les non-membres de l’AKJ</a:t>
            </a:r>
          </a:p>
          <a:p>
            <a:pPr algn="just">
              <a:defRPr/>
            </a:pPr>
            <a:r>
              <a:rPr lang="fr-CH" sz="1050" b="1" dirty="0">
                <a:solidFill>
                  <a:prstClr val="black"/>
                </a:solidFill>
              </a:rPr>
              <a:t>		            CHF 200.- pour les membres de l’AKJ</a:t>
            </a:r>
          </a:p>
          <a:p>
            <a:pPr marL="0" marR="0" lvl="0" indent="0" algn="just" defTabSz="740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just" defTabSz="740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Pour la formation continue, cette journée donne droit à :</a:t>
            </a:r>
          </a:p>
          <a:p>
            <a:pPr marL="171450" marR="0" lvl="0" indent="-171450" algn="just" defTabSz="740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6 crédits SSP</a:t>
            </a: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 (Société Suisse de Pédiatrie) de formation continue essentielle spécifique</a:t>
            </a:r>
          </a:p>
          <a:p>
            <a:pPr marL="171450" marR="0" lvl="0" indent="-171450" algn="just" defTabSz="740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6 points ASDD</a:t>
            </a: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 (Association Suisse des Diététicien-ne-s diplômé-e-s</a:t>
            </a:r>
            <a:r>
              <a:rPr kumimoji="0" lang="fr-F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), demandés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just" defTabSz="740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just" defTabSz="740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Une attestation de participation vous sera remise en fin de journée.</a:t>
            </a:r>
          </a:p>
          <a:p>
            <a:pPr marL="0" marR="0" lvl="0" indent="0" algn="just" defTabSz="740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H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l" defTabSz="740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l" defTabSz="740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noProof="0" dirty="0">
                <a:solidFill>
                  <a:prstClr val="black"/>
                </a:solidFill>
                <a:latin typeface="Arial"/>
              </a:rPr>
              <a:t>Il n’y a pas de places de parking disponibles pour la journée près</a:t>
            </a:r>
            <a:r>
              <a:rPr lang="fr-FR" sz="1100" dirty="0">
                <a:solidFill>
                  <a:prstClr val="black"/>
                </a:solidFill>
                <a:latin typeface="Arial"/>
              </a:rPr>
              <a:t> de l’HEL Nous vous remercions de privilégier les transports publics : bus n°9 (arrêt Montétan) ou bus n°4 (arrêt Dranse).</a:t>
            </a:r>
          </a:p>
          <a:p>
            <a:pPr marL="0" marR="0" lvl="0" indent="0" algn="l" defTabSz="740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l" defTabSz="740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>
                <a:solidFill>
                  <a:prstClr val="black"/>
                </a:solidFill>
                <a:latin typeface="Arial"/>
              </a:rPr>
              <a:t>Le</a:t>
            </a:r>
            <a:r>
              <a:rPr kumimoji="0" lang="fr-FR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 </a:t>
            </a:r>
            <a:r>
              <a:rPr lang="fr-FR" sz="1100" dirty="0">
                <a:solidFill>
                  <a:prstClr val="black"/>
                </a:solidFill>
                <a:latin typeface="Arial"/>
              </a:rPr>
              <a:t>dîner aura lieu</a:t>
            </a:r>
            <a:r>
              <a:rPr kumimoji="0" lang="fr-FR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 à la cafétéria de l’HEL</a:t>
            </a:r>
            <a:r>
              <a:rPr lang="fr-FR" sz="1100" dirty="0">
                <a:solidFill>
                  <a:prstClr val="black"/>
                </a:solidFill>
                <a:latin typeface="Arial"/>
              </a:rPr>
              <a:t>.</a:t>
            </a:r>
          </a:p>
          <a:p>
            <a:pPr marL="0" marR="0" lvl="0" indent="0" algn="l" defTabSz="740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H" sz="1100" b="1" dirty="0">
              <a:solidFill>
                <a:prstClr val="black"/>
              </a:solidFill>
            </a:endParaRPr>
          </a:p>
          <a:p>
            <a:pPr lvl="0" algn="just">
              <a:defRPr/>
            </a:pPr>
            <a:r>
              <a:rPr lang="fr-CH" sz="1100" b="1" dirty="0">
                <a:solidFill>
                  <a:prstClr val="black"/>
                </a:solidFill>
              </a:rPr>
              <a:t>Les médecins pourront ensuite demander un certificat d’accréditation national au :</a:t>
            </a:r>
          </a:p>
          <a:p>
            <a:pPr lvl="0" algn="just">
              <a:defRPr/>
            </a:pPr>
            <a:r>
              <a:rPr lang="fr-CH" sz="1100" b="1" dirty="0">
                <a:solidFill>
                  <a:prstClr val="black"/>
                </a:solidFill>
              </a:rPr>
              <a:t>Secrétariat de la Société Suisse de Pédiatrie</a:t>
            </a:r>
          </a:p>
          <a:p>
            <a:pPr lvl="0" algn="just">
              <a:defRPr/>
            </a:pPr>
            <a:r>
              <a:rPr lang="fr-CH" sz="1100" b="1" dirty="0">
                <a:solidFill>
                  <a:prstClr val="black"/>
                </a:solidFill>
              </a:rPr>
              <a:t>rue de l’Hôpital 15, Case postale 1380, 1701 Fribourg</a:t>
            </a:r>
          </a:p>
          <a:p>
            <a:pPr lvl="0" algn="just">
              <a:defRPr/>
            </a:pPr>
            <a:r>
              <a:rPr lang="fr-CH" sz="1100" b="1" dirty="0">
                <a:solidFill>
                  <a:prstClr val="black"/>
                </a:solidFill>
              </a:rPr>
              <a:t>ou par courriel : </a:t>
            </a:r>
            <a:r>
              <a:rPr lang="fr-CH" sz="1100" b="1" u="sng" dirty="0">
                <a:solidFill>
                  <a:prstClr val="black"/>
                </a:solidFill>
                <a:hlinkClick r:id="rId3"/>
              </a:rPr>
              <a:t>secretariat@swiss-paediatrics.org</a:t>
            </a:r>
            <a:endParaRPr lang="fr-CH" sz="1100" b="1" u="sng" dirty="0">
              <a:solidFill>
                <a:prstClr val="black"/>
              </a:solidFill>
            </a:endParaRPr>
          </a:p>
          <a:p>
            <a:pPr lvl="0" algn="just">
              <a:defRPr/>
            </a:pPr>
            <a:r>
              <a:rPr lang="fr-CH" sz="1100" b="1" dirty="0">
                <a:solidFill>
                  <a:prstClr val="black"/>
                </a:solidFill>
              </a:rPr>
              <a:t>au prix de CHF 150.-- </a:t>
            </a:r>
            <a:r>
              <a:rPr lang="fr-CH" sz="1100" dirty="0">
                <a:solidFill>
                  <a:prstClr val="black"/>
                </a:solidFill>
              </a:rPr>
              <a:t>(frais administratifs)</a:t>
            </a:r>
          </a:p>
          <a:p>
            <a:pPr lvl="0" algn="just">
              <a:defRPr/>
            </a:pPr>
            <a:endParaRPr lang="fr-CH" sz="1100" dirty="0">
              <a:solidFill>
                <a:prstClr val="black"/>
              </a:solidFill>
            </a:endParaRPr>
          </a:p>
          <a:p>
            <a:pPr lvl="0" algn="just">
              <a:defRPr/>
            </a:pPr>
            <a:r>
              <a:rPr lang="fr-CH" sz="1100" dirty="0">
                <a:solidFill>
                  <a:prstClr val="black"/>
                </a:solidFill>
              </a:rPr>
              <a:t>Pour ce faire, il sera nécessaire de fournir une copie de l’attestation de participation ainsi qu’une liste des thérapeutes avec lesquels une thérapie multidisciplinaire individuelle sera mise en place.</a:t>
            </a:r>
            <a:endParaRPr lang="fr-CH" sz="1100" dirty="0">
              <a:solidFill>
                <a:srgbClr val="FF0000"/>
              </a:solidFill>
            </a:endParaRPr>
          </a:p>
          <a:p>
            <a:pPr marL="0" marR="0" lvl="0" indent="0" algn="l" defTabSz="740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81" y="6535023"/>
            <a:ext cx="1656184" cy="44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1124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</TotalTime>
  <Words>615</Words>
  <Application>Microsoft Office PowerPoint</Application>
  <PresentationFormat>Personnalisé</PresentationFormat>
  <Paragraphs>77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Helvetica Neue</vt:lpstr>
      <vt:lpstr>Thème Office</vt:lpstr>
      <vt:lpstr>Présentation PowerPoint</vt:lpstr>
      <vt:lpstr>Présentation PowerPoint</vt:lpstr>
      <vt:lpstr>Présentation PowerPoint</vt:lpstr>
    </vt:vector>
  </TitlesOfParts>
  <Company>CHUV | Centre hospitalier universitaire vaudois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Mean Elise</dc:creator>
  <cp:lastModifiedBy>Ruiz Arana Inge Lore</cp:lastModifiedBy>
  <cp:revision>119</cp:revision>
  <cp:lastPrinted>2023-03-03T11:48:52Z</cp:lastPrinted>
  <dcterms:created xsi:type="dcterms:W3CDTF">2019-07-25T12:31:05Z</dcterms:created>
  <dcterms:modified xsi:type="dcterms:W3CDTF">2025-01-28T09:42:54Z</dcterms:modified>
</cp:coreProperties>
</file>